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7" r:id="rId3"/>
    <p:sldId id="312" r:id="rId4"/>
    <p:sldId id="313" r:id="rId5"/>
    <p:sldId id="316" r:id="rId6"/>
    <p:sldId id="318" r:id="rId7"/>
    <p:sldId id="320" r:id="rId8"/>
    <p:sldId id="321" r:id="rId9"/>
    <p:sldId id="322" r:id="rId10"/>
    <p:sldId id="319" r:id="rId11"/>
    <p:sldId id="323" r:id="rId12"/>
    <p:sldId id="326" r:id="rId13"/>
    <p:sldId id="329" r:id="rId14"/>
    <p:sldId id="324" r:id="rId15"/>
    <p:sldId id="325" r:id="rId16"/>
    <p:sldId id="327" r:id="rId17"/>
    <p:sldId id="328" r:id="rId18"/>
    <p:sldId id="330" r:id="rId19"/>
    <p:sldId id="331" r:id="rId20"/>
    <p:sldId id="332" r:id="rId21"/>
    <p:sldId id="333" r:id="rId22"/>
    <p:sldId id="33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3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Havo 4 Lesbrief Vervoer</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10516544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Maak opgave </a:t>
            </a:r>
            <a:r>
              <a:rPr lang="nl-NL" dirty="0" smtClean="0"/>
              <a:t>4.6</a:t>
            </a:r>
            <a:endParaRPr lang="nl-NL" dirty="0"/>
          </a:p>
        </p:txBody>
      </p:sp>
      <p:sp>
        <p:nvSpPr>
          <p:cNvPr id="3" name="Tijdelijke aanduiding voor inhoud 2"/>
          <p:cNvSpPr>
            <a:spLocks noGrp="1"/>
          </p:cNvSpPr>
          <p:nvPr>
            <p:ph idx="1"/>
          </p:nvPr>
        </p:nvSpPr>
        <p:spPr>
          <a:xfrm>
            <a:off x="677334" y="2160589"/>
            <a:ext cx="4496245" cy="3891295"/>
          </a:xfrm>
        </p:spPr>
        <p:txBody>
          <a:bodyPr>
            <a:normAutofit/>
          </a:bodyPr>
          <a:lstStyle/>
          <a:p>
            <a:r>
              <a:rPr lang="nl-NL" sz="2500" dirty="0"/>
              <a:t>8</a:t>
            </a:r>
            <a:r>
              <a:rPr lang="nl-NL" sz="2500" dirty="0" smtClean="0"/>
              <a:t> minuten de tijd.</a:t>
            </a:r>
          </a:p>
          <a:p>
            <a:r>
              <a:rPr lang="nl-NL" sz="2500" dirty="0" smtClean="0"/>
              <a:t>Eerder klaar?</a:t>
            </a:r>
          </a:p>
          <a:p>
            <a:r>
              <a:rPr lang="nl-NL" sz="2500" dirty="0" smtClean="0"/>
              <a:t>Verder met opgave 4.7</a:t>
            </a:r>
            <a:endParaRPr lang="nl-NL" sz="2500" dirty="0"/>
          </a:p>
        </p:txBody>
      </p:sp>
      <p:sp>
        <p:nvSpPr>
          <p:cNvPr id="9" name="Ovaal 8"/>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153949"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153949"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197698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57677" b="79361"/>
          <a:stretch/>
        </p:blipFill>
        <p:spPr>
          <a:xfrm>
            <a:off x="0" y="1"/>
            <a:ext cx="3814011" cy="1419726"/>
          </a:xfrm>
          <a:prstGeom prst="rect">
            <a:avLst/>
          </a:prstGeom>
        </p:spPr>
      </p:pic>
      <p:pic>
        <p:nvPicPr>
          <p:cNvPr id="5" name="Afbeelding 4"/>
          <p:cNvPicPr>
            <a:picLocks noChangeAspect="1"/>
          </p:cNvPicPr>
          <p:nvPr/>
        </p:nvPicPr>
        <p:blipFill rotWithShape="1">
          <a:blip r:embed="rId2"/>
          <a:srcRect r="36315" b="81635"/>
          <a:stretch/>
        </p:blipFill>
        <p:spPr>
          <a:xfrm>
            <a:off x="0" y="1"/>
            <a:ext cx="5739063" cy="1263316"/>
          </a:xfrm>
          <a:prstGeom prst="rect">
            <a:avLst/>
          </a:prstGeom>
        </p:spPr>
      </p:pic>
      <p:pic>
        <p:nvPicPr>
          <p:cNvPr id="6" name="Afbeelding 5"/>
          <p:cNvPicPr>
            <a:picLocks noChangeAspect="1"/>
          </p:cNvPicPr>
          <p:nvPr/>
        </p:nvPicPr>
        <p:blipFill rotWithShape="1">
          <a:blip r:embed="rId2"/>
          <a:srcRect r="12016" b="80411"/>
          <a:stretch/>
        </p:blipFill>
        <p:spPr>
          <a:xfrm>
            <a:off x="0" y="0"/>
            <a:ext cx="7928811" cy="1347537"/>
          </a:xfrm>
          <a:prstGeom prst="rect">
            <a:avLst/>
          </a:prstGeom>
        </p:spPr>
      </p:pic>
      <p:pic>
        <p:nvPicPr>
          <p:cNvPr id="7" name="Afbeelding 6"/>
          <p:cNvPicPr>
            <a:picLocks noChangeAspect="1"/>
          </p:cNvPicPr>
          <p:nvPr/>
        </p:nvPicPr>
        <p:blipFill>
          <a:blip r:embed="rId2"/>
          <a:stretch>
            <a:fillRect/>
          </a:stretch>
        </p:blipFill>
        <p:spPr>
          <a:xfrm>
            <a:off x="0" y="0"/>
            <a:ext cx="9011653" cy="6878965"/>
          </a:xfrm>
          <a:prstGeom prst="rect">
            <a:avLst/>
          </a:prstGeom>
        </p:spPr>
      </p:pic>
      <p:sp>
        <p:nvSpPr>
          <p:cNvPr id="8" name="PIJL-OMHOOG 7"/>
          <p:cNvSpPr/>
          <p:nvPr/>
        </p:nvSpPr>
        <p:spPr>
          <a:xfrm>
            <a:off x="7591927" y="6041362"/>
            <a:ext cx="433136" cy="39553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OMHOOG 8"/>
          <p:cNvSpPr/>
          <p:nvPr/>
        </p:nvSpPr>
        <p:spPr>
          <a:xfrm>
            <a:off x="4411579" y="4292772"/>
            <a:ext cx="433136" cy="39553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PIJL-OMHOOG 9"/>
          <p:cNvSpPr/>
          <p:nvPr/>
        </p:nvSpPr>
        <p:spPr>
          <a:xfrm>
            <a:off x="1235242" y="2752730"/>
            <a:ext cx="433136" cy="39553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574785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3663"/>
          <a:stretch/>
        </p:blipFill>
        <p:spPr>
          <a:xfrm>
            <a:off x="-1" y="0"/>
            <a:ext cx="9059779" cy="445168"/>
          </a:xfrm>
          <a:prstGeom prst="rect">
            <a:avLst/>
          </a:prstGeom>
        </p:spPr>
      </p:pic>
      <p:pic>
        <p:nvPicPr>
          <p:cNvPr id="5" name="Afbeelding 4"/>
          <p:cNvPicPr>
            <a:picLocks noChangeAspect="1"/>
          </p:cNvPicPr>
          <p:nvPr/>
        </p:nvPicPr>
        <p:blipFill rotWithShape="1">
          <a:blip r:embed="rId2"/>
          <a:srcRect b="85443"/>
          <a:stretch/>
        </p:blipFill>
        <p:spPr>
          <a:xfrm>
            <a:off x="-1" y="0"/>
            <a:ext cx="9059779" cy="1022684"/>
          </a:xfrm>
          <a:prstGeom prst="rect">
            <a:avLst/>
          </a:prstGeom>
        </p:spPr>
      </p:pic>
      <p:pic>
        <p:nvPicPr>
          <p:cNvPr id="6" name="Afbeelding 5"/>
          <p:cNvPicPr>
            <a:picLocks noChangeAspect="1"/>
          </p:cNvPicPr>
          <p:nvPr/>
        </p:nvPicPr>
        <p:blipFill rotWithShape="1">
          <a:blip r:embed="rId2"/>
          <a:srcRect b="77051"/>
          <a:stretch/>
        </p:blipFill>
        <p:spPr>
          <a:xfrm>
            <a:off x="-1" y="0"/>
            <a:ext cx="9059779" cy="1612232"/>
          </a:xfrm>
          <a:prstGeom prst="rect">
            <a:avLst/>
          </a:prstGeom>
        </p:spPr>
      </p:pic>
      <p:pic>
        <p:nvPicPr>
          <p:cNvPr id="7" name="Afbeelding 6"/>
          <p:cNvPicPr>
            <a:picLocks noChangeAspect="1"/>
          </p:cNvPicPr>
          <p:nvPr/>
        </p:nvPicPr>
        <p:blipFill>
          <a:blip r:embed="rId2"/>
          <a:stretch>
            <a:fillRect/>
          </a:stretch>
        </p:blipFill>
        <p:spPr>
          <a:xfrm>
            <a:off x="-1" y="0"/>
            <a:ext cx="9059779" cy="7025168"/>
          </a:xfrm>
          <a:prstGeom prst="rect">
            <a:avLst/>
          </a:prstGeom>
        </p:spPr>
      </p:pic>
    </p:spTree>
    <p:extLst>
      <p:ext uri="{BB962C8B-B14F-4D97-AF65-F5344CB8AC3E}">
        <p14:creationId xmlns:p14="http://schemas.microsoft.com/office/powerpoint/2010/main" val="184548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677334" y="3770147"/>
            <a:ext cx="8596668" cy="2247152"/>
          </a:xfrm>
        </p:spPr>
        <p:txBody>
          <a:bodyPr>
            <a:normAutofit/>
          </a:bodyPr>
          <a:lstStyle/>
          <a:p>
            <a:pPr marL="0" indent="0">
              <a:buNone/>
            </a:pPr>
            <a:r>
              <a:rPr lang="nl-NL" sz="2500" dirty="0" smtClean="0"/>
              <a:t>hoe bereken we vervolgens hoe groot dit surplus is?</a:t>
            </a:r>
          </a:p>
          <a:p>
            <a:pPr marL="0" indent="0">
              <a:buNone/>
            </a:pPr>
            <a:r>
              <a:rPr lang="nl-NL" sz="2500" dirty="0" smtClean="0"/>
              <a:t>Lengte * hoogte * 0.5 = surplus berekenen.</a:t>
            </a:r>
          </a:p>
          <a:p>
            <a:pPr marL="0" indent="0">
              <a:buNone/>
            </a:pPr>
            <a:r>
              <a:rPr lang="nl-NL" sz="2500" dirty="0" smtClean="0"/>
              <a:t>In dit geval 50 (aantal vliegreizen = lengte) * 100 (160 – 60) * 0.5 = 2500.</a:t>
            </a:r>
          </a:p>
          <a:p>
            <a:pPr marL="0" indent="0">
              <a:buNone/>
            </a:pPr>
            <a:endParaRPr lang="nl-NL" sz="2500" dirty="0"/>
          </a:p>
        </p:txBody>
      </p:sp>
      <p:pic>
        <p:nvPicPr>
          <p:cNvPr id="8" name="Afbeelding 7"/>
          <p:cNvPicPr>
            <a:picLocks noChangeAspect="1"/>
          </p:cNvPicPr>
          <p:nvPr/>
        </p:nvPicPr>
        <p:blipFill>
          <a:blip r:embed="rId2"/>
          <a:stretch>
            <a:fillRect/>
          </a:stretch>
        </p:blipFill>
        <p:spPr>
          <a:xfrm>
            <a:off x="0" y="0"/>
            <a:ext cx="6087979" cy="3770146"/>
          </a:xfrm>
          <a:prstGeom prst="rect">
            <a:avLst/>
          </a:prstGeom>
        </p:spPr>
      </p:pic>
    </p:spTree>
    <p:extLst>
      <p:ext uri="{BB962C8B-B14F-4D97-AF65-F5344CB8AC3E}">
        <p14:creationId xmlns:p14="http://schemas.microsoft.com/office/powerpoint/2010/main" val="346667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Maak opgave </a:t>
            </a:r>
            <a:r>
              <a:rPr lang="nl-NL" dirty="0" smtClean="0"/>
              <a:t>4.7</a:t>
            </a:r>
            <a:endParaRPr lang="nl-NL" dirty="0"/>
          </a:p>
        </p:txBody>
      </p:sp>
      <p:sp>
        <p:nvSpPr>
          <p:cNvPr id="3" name="Tijdelijke aanduiding voor inhoud 2"/>
          <p:cNvSpPr>
            <a:spLocks noGrp="1"/>
          </p:cNvSpPr>
          <p:nvPr>
            <p:ph idx="1"/>
          </p:nvPr>
        </p:nvSpPr>
        <p:spPr>
          <a:xfrm>
            <a:off x="677334" y="2160589"/>
            <a:ext cx="4496245" cy="3891295"/>
          </a:xfrm>
        </p:spPr>
        <p:txBody>
          <a:bodyPr>
            <a:normAutofit/>
          </a:bodyPr>
          <a:lstStyle/>
          <a:p>
            <a:r>
              <a:rPr lang="nl-NL" sz="2500" dirty="0" smtClean="0"/>
              <a:t>12 minuten de tijd.</a:t>
            </a:r>
          </a:p>
          <a:p>
            <a:r>
              <a:rPr lang="nl-NL" sz="2500" dirty="0" smtClean="0"/>
              <a:t>Bij opgave 4.7</a:t>
            </a:r>
            <a:r>
              <a:rPr lang="nl-NL" sz="2500" baseline="30000" dirty="0" smtClean="0"/>
              <a:t>e</a:t>
            </a:r>
            <a:r>
              <a:rPr lang="nl-NL" sz="2500" dirty="0" smtClean="0"/>
              <a:t> = vul bij je </a:t>
            </a:r>
            <a:r>
              <a:rPr lang="nl-NL" sz="2500" dirty="0" err="1" smtClean="0"/>
              <a:t>Qv</a:t>
            </a:r>
            <a:r>
              <a:rPr lang="nl-NL" sz="2500" dirty="0" smtClean="0"/>
              <a:t> het aantal passagiers in. Los dan de formule op.</a:t>
            </a:r>
          </a:p>
          <a:p>
            <a:r>
              <a:rPr lang="nl-NL" sz="2500" dirty="0" smtClean="0"/>
              <a:t>Dus aantal passagiers = -0,9p + 450.</a:t>
            </a:r>
          </a:p>
          <a:p>
            <a:r>
              <a:rPr lang="nl-NL" sz="2500" dirty="0" smtClean="0"/>
              <a:t>Eerder klaar?</a:t>
            </a:r>
          </a:p>
          <a:p>
            <a:r>
              <a:rPr lang="nl-NL" sz="2500" dirty="0" smtClean="0"/>
              <a:t>Verder met opgave 4.7</a:t>
            </a:r>
            <a:endParaRPr lang="nl-NL" sz="2500" dirty="0"/>
          </a:p>
        </p:txBody>
      </p:sp>
      <p:sp>
        <p:nvSpPr>
          <p:cNvPr id="9" name="Ovaal 8"/>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153949"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153949"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7" name="Ovaal 16"/>
          <p:cNvSpPr/>
          <p:nvPr/>
        </p:nvSpPr>
        <p:spPr>
          <a:xfrm>
            <a:off x="5153949"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8" name="Ovaal 17"/>
          <p:cNvSpPr/>
          <p:nvPr/>
        </p:nvSpPr>
        <p:spPr>
          <a:xfrm>
            <a:off x="5153949"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153948" y="19592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5153947" y="195922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8231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heel(1)">
                                      <p:cBhvr>
                                        <p:cTn id="39" dur="59000"/>
                                        <p:tgtEl>
                                          <p:spTgt spid="17"/>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heel(1)">
                                      <p:cBhvr>
                                        <p:cTn id="43" dur="59000"/>
                                        <p:tgtEl>
                                          <p:spTgt spid="18"/>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heel(1)">
                                      <p:cBhvr>
                                        <p:cTn id="47" dur="59000"/>
                                        <p:tgtEl>
                                          <p:spTgt spid="19"/>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heel(1)">
                                      <p:cBhvr>
                                        <p:cTn id="51" dur="59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36150" b="3144"/>
          <a:stretch/>
        </p:blipFill>
        <p:spPr>
          <a:xfrm>
            <a:off x="1" y="0"/>
            <a:ext cx="7543800" cy="2851484"/>
          </a:xfrm>
          <a:prstGeom prst="rect">
            <a:avLst/>
          </a:prstGeom>
        </p:spPr>
      </p:pic>
      <p:pic>
        <p:nvPicPr>
          <p:cNvPr id="5" name="Afbeelding 4"/>
          <p:cNvPicPr>
            <a:picLocks noChangeAspect="1"/>
          </p:cNvPicPr>
          <p:nvPr/>
        </p:nvPicPr>
        <p:blipFill>
          <a:blip r:embed="rId2"/>
          <a:stretch>
            <a:fillRect/>
          </a:stretch>
        </p:blipFill>
        <p:spPr>
          <a:xfrm>
            <a:off x="0" y="0"/>
            <a:ext cx="11815011" cy="2944068"/>
          </a:xfrm>
          <a:prstGeom prst="rect">
            <a:avLst/>
          </a:prstGeom>
        </p:spPr>
      </p:pic>
    </p:spTree>
    <p:extLst>
      <p:ext uri="{BB962C8B-B14F-4D97-AF65-F5344CB8AC3E}">
        <p14:creationId xmlns:p14="http://schemas.microsoft.com/office/powerpoint/2010/main" val="238997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1" y="0"/>
            <a:ext cx="6497053" cy="6863308"/>
          </a:xfrm>
          <a:prstGeom prst="rect">
            <a:avLst/>
          </a:prstGeom>
        </p:spPr>
      </p:pic>
    </p:spTree>
    <p:extLst>
      <p:ext uri="{BB962C8B-B14F-4D97-AF65-F5344CB8AC3E}">
        <p14:creationId xmlns:p14="http://schemas.microsoft.com/office/powerpoint/2010/main" val="245621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1640"/>
          <a:stretch/>
        </p:blipFill>
        <p:spPr>
          <a:xfrm>
            <a:off x="0" y="0"/>
            <a:ext cx="12192000" cy="541421"/>
          </a:xfrm>
          <a:prstGeom prst="rect">
            <a:avLst/>
          </a:prstGeom>
        </p:spPr>
      </p:pic>
      <p:pic>
        <p:nvPicPr>
          <p:cNvPr id="5" name="Afbeelding 4"/>
          <p:cNvPicPr>
            <a:picLocks noChangeAspect="1"/>
          </p:cNvPicPr>
          <p:nvPr/>
        </p:nvPicPr>
        <p:blipFill rotWithShape="1">
          <a:blip r:embed="rId2"/>
          <a:srcRect b="84952"/>
          <a:stretch/>
        </p:blipFill>
        <p:spPr>
          <a:xfrm>
            <a:off x="0" y="1"/>
            <a:ext cx="12192000" cy="974558"/>
          </a:xfrm>
          <a:prstGeom prst="rect">
            <a:avLst/>
          </a:prstGeom>
        </p:spPr>
      </p:pic>
      <p:pic>
        <p:nvPicPr>
          <p:cNvPr id="6" name="Afbeelding 5"/>
          <p:cNvPicPr>
            <a:picLocks noChangeAspect="1"/>
          </p:cNvPicPr>
          <p:nvPr/>
        </p:nvPicPr>
        <p:blipFill rotWithShape="1">
          <a:blip r:embed="rId2"/>
          <a:srcRect b="78635"/>
          <a:stretch/>
        </p:blipFill>
        <p:spPr>
          <a:xfrm>
            <a:off x="0" y="1"/>
            <a:ext cx="12192000" cy="1383632"/>
          </a:xfrm>
          <a:prstGeom prst="rect">
            <a:avLst/>
          </a:prstGeom>
        </p:spPr>
      </p:pic>
      <p:pic>
        <p:nvPicPr>
          <p:cNvPr id="7" name="Afbeelding 6"/>
          <p:cNvPicPr>
            <a:picLocks noChangeAspect="1"/>
          </p:cNvPicPr>
          <p:nvPr/>
        </p:nvPicPr>
        <p:blipFill rotWithShape="1">
          <a:blip r:embed="rId2"/>
          <a:srcRect b="72318"/>
          <a:stretch/>
        </p:blipFill>
        <p:spPr>
          <a:xfrm>
            <a:off x="0" y="0"/>
            <a:ext cx="12192000" cy="1792705"/>
          </a:xfrm>
          <a:prstGeom prst="rect">
            <a:avLst/>
          </a:prstGeom>
        </p:spPr>
      </p:pic>
      <p:pic>
        <p:nvPicPr>
          <p:cNvPr id="8" name="Afbeelding 7"/>
          <p:cNvPicPr>
            <a:picLocks noChangeAspect="1"/>
          </p:cNvPicPr>
          <p:nvPr/>
        </p:nvPicPr>
        <p:blipFill rotWithShape="1">
          <a:blip r:embed="rId2"/>
          <a:srcRect b="66002"/>
          <a:stretch/>
        </p:blipFill>
        <p:spPr>
          <a:xfrm>
            <a:off x="0" y="0"/>
            <a:ext cx="12192000" cy="2201779"/>
          </a:xfrm>
          <a:prstGeom prst="rect">
            <a:avLst/>
          </a:prstGeom>
        </p:spPr>
      </p:pic>
      <p:pic>
        <p:nvPicPr>
          <p:cNvPr id="9" name="Afbeelding 8"/>
          <p:cNvPicPr>
            <a:picLocks noChangeAspect="1"/>
          </p:cNvPicPr>
          <p:nvPr/>
        </p:nvPicPr>
        <p:blipFill rotWithShape="1">
          <a:blip r:embed="rId2"/>
          <a:srcRect b="53926"/>
          <a:stretch/>
        </p:blipFill>
        <p:spPr>
          <a:xfrm>
            <a:off x="0" y="1"/>
            <a:ext cx="12192000" cy="2983832"/>
          </a:xfrm>
          <a:prstGeom prst="rect">
            <a:avLst/>
          </a:prstGeom>
        </p:spPr>
      </p:pic>
      <p:pic>
        <p:nvPicPr>
          <p:cNvPr id="10" name="Afbeelding 9"/>
          <p:cNvPicPr>
            <a:picLocks noChangeAspect="1"/>
          </p:cNvPicPr>
          <p:nvPr/>
        </p:nvPicPr>
        <p:blipFill rotWithShape="1">
          <a:blip r:embed="rId2"/>
          <a:srcRect b="47052"/>
          <a:stretch/>
        </p:blipFill>
        <p:spPr>
          <a:xfrm>
            <a:off x="0" y="1"/>
            <a:ext cx="12192000" cy="3429000"/>
          </a:xfrm>
          <a:prstGeom prst="rect">
            <a:avLst/>
          </a:prstGeom>
        </p:spPr>
      </p:pic>
      <p:pic>
        <p:nvPicPr>
          <p:cNvPr id="11" name="Afbeelding 10"/>
          <p:cNvPicPr>
            <a:picLocks noChangeAspect="1"/>
          </p:cNvPicPr>
          <p:nvPr/>
        </p:nvPicPr>
        <p:blipFill rotWithShape="1">
          <a:blip r:embed="rId2"/>
          <a:srcRect b="40178"/>
          <a:stretch/>
        </p:blipFill>
        <p:spPr>
          <a:xfrm>
            <a:off x="0" y="1"/>
            <a:ext cx="12192000" cy="3874168"/>
          </a:xfrm>
          <a:prstGeom prst="rect">
            <a:avLst/>
          </a:prstGeom>
        </p:spPr>
      </p:pic>
      <p:pic>
        <p:nvPicPr>
          <p:cNvPr id="12" name="Afbeelding 11"/>
          <p:cNvPicPr>
            <a:picLocks noChangeAspect="1"/>
          </p:cNvPicPr>
          <p:nvPr/>
        </p:nvPicPr>
        <p:blipFill rotWithShape="1">
          <a:blip r:embed="rId2"/>
          <a:srcRect b="34047"/>
          <a:stretch/>
        </p:blipFill>
        <p:spPr>
          <a:xfrm>
            <a:off x="0" y="0"/>
            <a:ext cx="12192000" cy="4271211"/>
          </a:xfrm>
          <a:prstGeom prst="rect">
            <a:avLst/>
          </a:prstGeom>
        </p:spPr>
      </p:pic>
      <p:pic>
        <p:nvPicPr>
          <p:cNvPr id="13" name="Afbeelding 12"/>
          <p:cNvPicPr>
            <a:picLocks noChangeAspect="1"/>
          </p:cNvPicPr>
          <p:nvPr/>
        </p:nvPicPr>
        <p:blipFill rotWithShape="1">
          <a:blip r:embed="rId2"/>
          <a:srcRect b="26802"/>
          <a:stretch/>
        </p:blipFill>
        <p:spPr>
          <a:xfrm>
            <a:off x="0" y="1"/>
            <a:ext cx="12192000" cy="4740442"/>
          </a:xfrm>
          <a:prstGeom prst="rect">
            <a:avLst/>
          </a:prstGeom>
        </p:spPr>
      </p:pic>
      <p:pic>
        <p:nvPicPr>
          <p:cNvPr id="14" name="Afbeelding 13"/>
          <p:cNvPicPr>
            <a:picLocks noChangeAspect="1"/>
          </p:cNvPicPr>
          <p:nvPr/>
        </p:nvPicPr>
        <p:blipFill rotWithShape="1">
          <a:blip r:embed="rId2"/>
          <a:srcRect b="21042"/>
          <a:stretch/>
        </p:blipFill>
        <p:spPr>
          <a:xfrm>
            <a:off x="0" y="0"/>
            <a:ext cx="12192000" cy="5113421"/>
          </a:xfrm>
          <a:prstGeom prst="rect">
            <a:avLst/>
          </a:prstGeom>
        </p:spPr>
      </p:pic>
      <p:pic>
        <p:nvPicPr>
          <p:cNvPr id="15" name="Afbeelding 14"/>
          <p:cNvPicPr>
            <a:picLocks noChangeAspect="1"/>
          </p:cNvPicPr>
          <p:nvPr/>
        </p:nvPicPr>
        <p:blipFill rotWithShape="1">
          <a:blip r:embed="rId2"/>
          <a:srcRect b="14540"/>
          <a:stretch/>
        </p:blipFill>
        <p:spPr>
          <a:xfrm>
            <a:off x="0" y="1"/>
            <a:ext cx="12192000" cy="5534526"/>
          </a:xfrm>
          <a:prstGeom prst="rect">
            <a:avLst/>
          </a:prstGeom>
        </p:spPr>
      </p:pic>
      <p:pic>
        <p:nvPicPr>
          <p:cNvPr id="16" name="Afbeelding 15"/>
          <p:cNvPicPr>
            <a:picLocks noChangeAspect="1"/>
          </p:cNvPicPr>
          <p:nvPr/>
        </p:nvPicPr>
        <p:blipFill rotWithShape="1">
          <a:blip r:embed="rId2"/>
          <a:srcRect b="7666"/>
          <a:stretch/>
        </p:blipFill>
        <p:spPr>
          <a:xfrm>
            <a:off x="0" y="0"/>
            <a:ext cx="12192000" cy="5979695"/>
          </a:xfrm>
          <a:prstGeom prst="rect">
            <a:avLst/>
          </a:prstGeom>
        </p:spPr>
      </p:pic>
      <p:pic>
        <p:nvPicPr>
          <p:cNvPr id="17" name="Afbeelding 16"/>
          <p:cNvPicPr>
            <a:picLocks noChangeAspect="1"/>
          </p:cNvPicPr>
          <p:nvPr/>
        </p:nvPicPr>
        <p:blipFill>
          <a:blip r:embed="rId2"/>
          <a:stretch>
            <a:fillRect/>
          </a:stretch>
        </p:blipFill>
        <p:spPr>
          <a:xfrm>
            <a:off x="0" y="0"/>
            <a:ext cx="12192000" cy="6476181"/>
          </a:xfrm>
          <a:prstGeom prst="rect">
            <a:avLst/>
          </a:prstGeom>
        </p:spPr>
      </p:pic>
    </p:spTree>
    <p:extLst>
      <p:ext uri="{BB962C8B-B14F-4D97-AF65-F5344CB8AC3E}">
        <p14:creationId xmlns:p14="http://schemas.microsoft.com/office/powerpoint/2010/main" val="1239415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Verschuiving van of langs de vraag lijn.</a:t>
            </a:r>
            <a:endParaRPr lang="nl-NL" dirty="0"/>
          </a:p>
        </p:txBody>
      </p:sp>
      <p:sp>
        <p:nvSpPr>
          <p:cNvPr id="3" name="Tijdelijke aanduiding voor inhoud 2"/>
          <p:cNvSpPr>
            <a:spLocks noGrp="1"/>
          </p:cNvSpPr>
          <p:nvPr>
            <p:ph idx="1"/>
          </p:nvPr>
        </p:nvSpPr>
        <p:spPr>
          <a:xfrm>
            <a:off x="677334" y="1275347"/>
            <a:ext cx="8596668" cy="4766015"/>
          </a:xfrm>
        </p:spPr>
        <p:txBody>
          <a:bodyPr>
            <a:noAutofit/>
          </a:bodyPr>
          <a:lstStyle/>
          <a:p>
            <a:r>
              <a:rPr lang="nl-NL" sz="2500" dirty="0" smtClean="0"/>
              <a:t>Wanneer is het een verschuiving langs de vraaglijn?</a:t>
            </a:r>
          </a:p>
          <a:p>
            <a:r>
              <a:rPr lang="nl-NL" sz="2500" dirty="0" smtClean="0"/>
              <a:t>als de prijs veranderd. </a:t>
            </a:r>
            <a:r>
              <a:rPr lang="nl-NL" sz="2500" dirty="0" smtClean="0">
                <a:sym typeface="Wingdings" panose="05000000000000000000" pitchFamily="2" charset="2"/>
              </a:rPr>
              <a:t> figuur 4.4</a:t>
            </a:r>
          </a:p>
          <a:p>
            <a:r>
              <a:rPr lang="nl-NL" sz="2500" dirty="0" smtClean="0">
                <a:sym typeface="Wingdings" panose="05000000000000000000" pitchFamily="2" charset="2"/>
              </a:rPr>
              <a:t>Prijs veranderd van 8 naar 6, vraag veranderd van 2 naar 4. beide punten liggen op de lijn.</a:t>
            </a:r>
          </a:p>
          <a:p>
            <a:r>
              <a:rPr lang="nl-NL" sz="2500" dirty="0" smtClean="0">
                <a:sym typeface="Wingdings" panose="05000000000000000000" pitchFamily="2" charset="2"/>
              </a:rPr>
              <a:t>Wanneer verschuift de vraaglijn?</a:t>
            </a:r>
          </a:p>
          <a:p>
            <a:r>
              <a:rPr lang="nl-NL" sz="2500" dirty="0" smtClean="0">
                <a:sym typeface="Wingdings" panose="05000000000000000000" pitchFamily="2" charset="2"/>
              </a:rPr>
              <a:t>Als er bijvoorbeeld bij de prijs van 8 meer of minder vraag is dan 2.</a:t>
            </a:r>
          </a:p>
          <a:p>
            <a:r>
              <a:rPr lang="nl-NL" sz="2500" dirty="0" smtClean="0">
                <a:sym typeface="Wingdings" panose="05000000000000000000" pitchFamily="2" charset="2"/>
              </a:rPr>
              <a:t>Bijvoorbeeld: meer vragers, prijzen andere goederen veranderen, inkomen veranderd, behoefte en voorkeur veranderd (pagina 35)</a:t>
            </a:r>
            <a:endParaRPr lang="nl-NL" sz="2500" dirty="0"/>
          </a:p>
          <a:p>
            <a:endParaRPr lang="nl-NL" sz="2500" dirty="0"/>
          </a:p>
        </p:txBody>
      </p:sp>
    </p:spTree>
    <p:extLst>
      <p:ext uri="{BB962C8B-B14F-4D97-AF65-F5344CB8AC3E}">
        <p14:creationId xmlns:p14="http://schemas.microsoft.com/office/powerpoint/2010/main" val="55660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vraaglijn verschuift naar rechts</a:t>
            </a:r>
            <a:br>
              <a:rPr lang="nl-NL" dirty="0" smtClean="0"/>
            </a:br>
            <a:r>
              <a:rPr lang="nl-NL" dirty="0" smtClean="0"/>
              <a:t>cq voor elke prijs meer vraag dan eerst.</a:t>
            </a:r>
            <a:endParaRPr lang="nl-NL" dirty="0"/>
          </a:p>
        </p:txBody>
      </p:sp>
      <p:sp>
        <p:nvSpPr>
          <p:cNvPr id="3" name="Tijdelijke aanduiding voor inhoud 2"/>
          <p:cNvSpPr>
            <a:spLocks noGrp="1"/>
          </p:cNvSpPr>
          <p:nvPr>
            <p:ph idx="1"/>
          </p:nvPr>
        </p:nvSpPr>
        <p:spPr/>
        <p:txBody>
          <a:bodyPr>
            <a:normAutofit/>
          </a:bodyPr>
          <a:lstStyle/>
          <a:p>
            <a:r>
              <a:rPr lang="nl-NL" sz="2500" dirty="0" smtClean="0"/>
              <a:t>Substitutie goederen stijgen in prijs</a:t>
            </a:r>
          </a:p>
          <a:p>
            <a:r>
              <a:rPr lang="nl-NL" sz="2500" dirty="0" smtClean="0"/>
              <a:t>Complementaire goederen dalen in prijs.</a:t>
            </a:r>
          </a:p>
          <a:p>
            <a:r>
              <a:rPr lang="nl-NL" sz="2500" dirty="0" smtClean="0"/>
              <a:t>Het inkomen van het volk stijgt.</a:t>
            </a:r>
          </a:p>
          <a:p>
            <a:r>
              <a:rPr lang="nl-NL" sz="2500" dirty="0" smtClean="0"/>
              <a:t>De behoefte naar vliegreizen neemt toe. </a:t>
            </a:r>
            <a:r>
              <a:rPr lang="nl-NL" sz="2500" dirty="0" err="1" smtClean="0"/>
              <a:t>Bvb</a:t>
            </a:r>
            <a:r>
              <a:rPr lang="nl-NL" sz="2500" dirty="0" smtClean="0"/>
              <a:t> vliegreizen blijken milieuvriendelijk.</a:t>
            </a:r>
          </a:p>
          <a:p>
            <a:endParaRPr lang="nl-NL" sz="2500" dirty="0"/>
          </a:p>
          <a:p>
            <a:pPr marL="0" indent="0">
              <a:buNone/>
            </a:pPr>
            <a:endParaRPr lang="nl-NL" sz="2500" dirty="0"/>
          </a:p>
        </p:txBody>
      </p:sp>
    </p:spTree>
    <p:extLst>
      <p:ext uri="{BB962C8B-B14F-4D97-AF65-F5344CB8AC3E}">
        <p14:creationId xmlns:p14="http://schemas.microsoft.com/office/powerpoint/2010/main" val="100762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a:t>
            </a:r>
            <a:endParaRPr lang="nl-NL" dirty="0"/>
          </a:p>
        </p:txBody>
      </p:sp>
      <p:sp>
        <p:nvSpPr>
          <p:cNvPr id="3" name="Tijdelijke aanduiding voor inhoud 2"/>
          <p:cNvSpPr>
            <a:spLocks noGrp="1"/>
          </p:cNvSpPr>
          <p:nvPr>
            <p:ph idx="1"/>
          </p:nvPr>
        </p:nvSpPr>
        <p:spPr/>
        <p:txBody>
          <a:bodyPr>
            <a:normAutofit/>
          </a:bodyPr>
          <a:lstStyle/>
          <a:p>
            <a:r>
              <a:rPr lang="nl-NL" sz="2500" dirty="0" smtClean="0"/>
              <a:t>Van individuele consumentensurplus </a:t>
            </a:r>
            <a:r>
              <a:rPr lang="nl-NL" sz="2500" dirty="0" smtClean="0">
                <a:sym typeface="Wingdings" panose="05000000000000000000" pitchFamily="2" charset="2"/>
              </a:rPr>
              <a:t> collectieve consumentensurplus.</a:t>
            </a:r>
            <a:endParaRPr lang="nl-NL" sz="2500" dirty="0" smtClean="0"/>
          </a:p>
          <a:p>
            <a:r>
              <a:rPr lang="nl-NL" sz="2500" dirty="0" smtClean="0"/>
              <a:t>t/m opgave </a:t>
            </a:r>
            <a:r>
              <a:rPr lang="nl-NL" sz="2500" dirty="0" smtClean="0"/>
              <a:t>4.9</a:t>
            </a:r>
            <a:endParaRPr lang="nl-NL" sz="2500" dirty="0" smtClean="0"/>
          </a:p>
          <a:p>
            <a:endParaRPr lang="nl-NL" sz="2500" dirty="0"/>
          </a:p>
        </p:txBody>
      </p:sp>
    </p:spTree>
    <p:extLst>
      <p:ext uri="{BB962C8B-B14F-4D97-AF65-F5344CB8AC3E}">
        <p14:creationId xmlns:p14="http://schemas.microsoft.com/office/powerpoint/2010/main" val="40189433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De vraaglijn verschuift naar links</a:t>
            </a:r>
            <a:br>
              <a:rPr lang="nl-NL" dirty="0" smtClean="0"/>
            </a:br>
            <a:r>
              <a:rPr lang="nl-NL" dirty="0" smtClean="0"/>
              <a:t>cq voor elke prijs minder vraag dan eerst.</a:t>
            </a:r>
            <a:endParaRPr lang="nl-NL" dirty="0"/>
          </a:p>
        </p:txBody>
      </p:sp>
      <p:sp>
        <p:nvSpPr>
          <p:cNvPr id="3" name="Tijdelijke aanduiding voor inhoud 2"/>
          <p:cNvSpPr>
            <a:spLocks noGrp="1"/>
          </p:cNvSpPr>
          <p:nvPr>
            <p:ph idx="1"/>
          </p:nvPr>
        </p:nvSpPr>
        <p:spPr/>
        <p:txBody>
          <a:bodyPr>
            <a:normAutofit/>
          </a:bodyPr>
          <a:lstStyle/>
          <a:p>
            <a:r>
              <a:rPr lang="nl-NL" sz="2500" dirty="0" smtClean="0"/>
              <a:t>Substitutie goederen dalen in prijs</a:t>
            </a:r>
          </a:p>
          <a:p>
            <a:r>
              <a:rPr lang="nl-NL" sz="2500" dirty="0" smtClean="0"/>
              <a:t>Complementaire goederen stijgen in prijs.</a:t>
            </a:r>
          </a:p>
          <a:p>
            <a:r>
              <a:rPr lang="nl-NL" sz="2500" dirty="0" smtClean="0"/>
              <a:t>Het inkomen van het volk daalt.</a:t>
            </a:r>
          </a:p>
          <a:p>
            <a:r>
              <a:rPr lang="nl-NL" sz="2500" dirty="0" smtClean="0"/>
              <a:t>De behoefte naar vliegreizen neemt af. </a:t>
            </a:r>
            <a:r>
              <a:rPr lang="nl-NL" sz="2500" dirty="0" err="1" smtClean="0"/>
              <a:t>Bvb</a:t>
            </a:r>
            <a:r>
              <a:rPr lang="nl-NL" sz="2500" dirty="0" smtClean="0"/>
              <a:t> vliegreizen blijken milieuonvriendelijk</a:t>
            </a:r>
            <a:r>
              <a:rPr lang="nl-NL" sz="2500" dirty="0"/>
              <a:t> </a:t>
            </a:r>
            <a:r>
              <a:rPr lang="nl-NL" sz="2500" dirty="0" smtClean="0"/>
              <a:t>of recent vliegtuig ongeluk gebeurd.</a:t>
            </a:r>
          </a:p>
          <a:p>
            <a:endParaRPr lang="nl-NL" sz="2500" dirty="0"/>
          </a:p>
          <a:p>
            <a:pPr marL="0" indent="0">
              <a:buNone/>
            </a:pPr>
            <a:endParaRPr lang="nl-NL" sz="2500" dirty="0"/>
          </a:p>
        </p:txBody>
      </p:sp>
    </p:spTree>
    <p:extLst>
      <p:ext uri="{BB962C8B-B14F-4D97-AF65-F5344CB8AC3E}">
        <p14:creationId xmlns:p14="http://schemas.microsoft.com/office/powerpoint/2010/main" val="25813862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8758" y="264695"/>
            <a:ext cx="9264316" cy="1665705"/>
          </a:xfrm>
        </p:spPr>
        <p:txBody>
          <a:bodyPr>
            <a:normAutofit/>
          </a:bodyPr>
          <a:lstStyle/>
          <a:p>
            <a:r>
              <a:rPr lang="nl-NL" dirty="0" smtClean="0"/>
              <a:t>Over </a:t>
            </a:r>
            <a:r>
              <a:rPr lang="nl-NL" dirty="0"/>
              <a:t>8</a:t>
            </a:r>
            <a:r>
              <a:rPr lang="nl-NL" dirty="0" smtClean="0"/>
              <a:t> minuten bespreken we opdracht 4.8 en 4.9</a:t>
            </a:r>
            <a:endParaRPr lang="nl-NL" dirty="0"/>
          </a:p>
        </p:txBody>
      </p:sp>
      <p:sp>
        <p:nvSpPr>
          <p:cNvPr id="3" name="Tijdelijke aanduiding voor inhoud 2"/>
          <p:cNvSpPr>
            <a:spLocks noGrp="1"/>
          </p:cNvSpPr>
          <p:nvPr>
            <p:ph idx="1"/>
          </p:nvPr>
        </p:nvSpPr>
        <p:spPr>
          <a:xfrm>
            <a:off x="180474" y="1930401"/>
            <a:ext cx="4973475" cy="4110962"/>
          </a:xfrm>
        </p:spPr>
        <p:txBody>
          <a:bodyPr>
            <a:normAutofit/>
          </a:bodyPr>
          <a:lstStyle/>
          <a:p>
            <a:pPr marL="0" indent="0">
              <a:buNone/>
            </a:pPr>
            <a:r>
              <a:rPr lang="nl-NL" sz="2500" dirty="0" smtClean="0"/>
              <a:t>Zelfstandig verder met opgaves hoofdstuk 4.</a:t>
            </a:r>
            <a:endParaRPr lang="nl-NL" sz="2500" dirty="0"/>
          </a:p>
        </p:txBody>
      </p:sp>
      <p:sp>
        <p:nvSpPr>
          <p:cNvPr id="4" name="Ovaal 3"/>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153949"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153949"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298923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6191"/>
          <a:stretch/>
        </p:blipFill>
        <p:spPr>
          <a:xfrm>
            <a:off x="0" y="0"/>
            <a:ext cx="10058400" cy="1636295"/>
          </a:xfrm>
          <a:prstGeom prst="rect">
            <a:avLst/>
          </a:prstGeom>
        </p:spPr>
      </p:pic>
      <p:pic>
        <p:nvPicPr>
          <p:cNvPr id="5" name="Afbeelding 4"/>
          <p:cNvPicPr>
            <a:picLocks noChangeAspect="1"/>
          </p:cNvPicPr>
          <p:nvPr/>
        </p:nvPicPr>
        <p:blipFill rotWithShape="1">
          <a:blip r:embed="rId2"/>
          <a:srcRect b="62886"/>
          <a:stretch/>
        </p:blipFill>
        <p:spPr>
          <a:xfrm>
            <a:off x="0" y="0"/>
            <a:ext cx="10058400" cy="2550695"/>
          </a:xfrm>
          <a:prstGeom prst="rect">
            <a:avLst/>
          </a:prstGeom>
        </p:spPr>
      </p:pic>
      <p:pic>
        <p:nvPicPr>
          <p:cNvPr id="6" name="Afbeelding 5"/>
          <p:cNvPicPr>
            <a:picLocks noChangeAspect="1"/>
          </p:cNvPicPr>
          <p:nvPr/>
        </p:nvPicPr>
        <p:blipFill rotWithShape="1">
          <a:blip r:embed="rId2"/>
          <a:srcRect b="49756"/>
          <a:stretch/>
        </p:blipFill>
        <p:spPr>
          <a:xfrm>
            <a:off x="0" y="0"/>
            <a:ext cx="10058400" cy="3453063"/>
          </a:xfrm>
          <a:prstGeom prst="rect">
            <a:avLst/>
          </a:prstGeom>
        </p:spPr>
      </p:pic>
      <p:pic>
        <p:nvPicPr>
          <p:cNvPr id="7" name="Afbeelding 6"/>
          <p:cNvPicPr>
            <a:picLocks noChangeAspect="1"/>
          </p:cNvPicPr>
          <p:nvPr/>
        </p:nvPicPr>
        <p:blipFill rotWithShape="1">
          <a:blip r:embed="rId2"/>
          <a:srcRect b="40609"/>
          <a:stretch/>
        </p:blipFill>
        <p:spPr>
          <a:xfrm>
            <a:off x="0" y="0"/>
            <a:ext cx="10058400" cy="4081670"/>
          </a:xfrm>
          <a:prstGeom prst="rect">
            <a:avLst/>
          </a:prstGeom>
        </p:spPr>
      </p:pic>
      <p:pic>
        <p:nvPicPr>
          <p:cNvPr id="8" name="Afbeelding 7"/>
          <p:cNvPicPr>
            <a:picLocks noChangeAspect="1"/>
          </p:cNvPicPr>
          <p:nvPr/>
        </p:nvPicPr>
        <p:blipFill rotWithShape="1">
          <a:blip r:embed="rId2"/>
          <a:srcRect b="23641"/>
          <a:stretch/>
        </p:blipFill>
        <p:spPr>
          <a:xfrm>
            <a:off x="0" y="0"/>
            <a:ext cx="10058400" cy="5247861"/>
          </a:xfrm>
          <a:prstGeom prst="rect">
            <a:avLst/>
          </a:prstGeom>
        </p:spPr>
      </p:pic>
      <p:pic>
        <p:nvPicPr>
          <p:cNvPr id="9" name="Afbeelding 8"/>
          <p:cNvPicPr>
            <a:picLocks noChangeAspect="1"/>
          </p:cNvPicPr>
          <p:nvPr/>
        </p:nvPicPr>
        <p:blipFill>
          <a:blip r:embed="rId2"/>
          <a:stretch>
            <a:fillRect/>
          </a:stretch>
        </p:blipFill>
        <p:spPr>
          <a:xfrm>
            <a:off x="0" y="0"/>
            <a:ext cx="10058400" cy="6872572"/>
          </a:xfrm>
          <a:prstGeom prst="rect">
            <a:avLst/>
          </a:prstGeom>
        </p:spPr>
      </p:pic>
    </p:spTree>
    <p:extLst>
      <p:ext uri="{BB962C8B-B14F-4D97-AF65-F5344CB8AC3E}">
        <p14:creationId xmlns:p14="http://schemas.microsoft.com/office/powerpoint/2010/main" val="168339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4.2 de vraag naar vliegreizen.</a:t>
            </a:r>
            <a:endParaRPr lang="nl-NL" dirty="0"/>
          </a:p>
        </p:txBody>
      </p:sp>
      <p:sp>
        <p:nvSpPr>
          <p:cNvPr id="3" name="Tijdelijke aanduiding voor inhoud 2"/>
          <p:cNvSpPr>
            <a:spLocks noGrp="1"/>
          </p:cNvSpPr>
          <p:nvPr>
            <p:ph idx="1"/>
          </p:nvPr>
        </p:nvSpPr>
        <p:spPr/>
        <p:txBody>
          <a:bodyPr>
            <a:normAutofit/>
          </a:bodyPr>
          <a:lstStyle/>
          <a:p>
            <a:r>
              <a:rPr lang="nl-NL" sz="2500" dirty="0" smtClean="0"/>
              <a:t>Hoeveel mensen er vliegen is afhankelijk van hoeveel mensen willen vliegen (de vraag) en hoeveel vliegreizen er worden aangeboden (het aanbod). We beginnen met te kijken wat allemaal de vraag naar vliegreizen beïnvloed.</a:t>
            </a:r>
            <a:endParaRPr lang="nl-NL" sz="2500" dirty="0"/>
          </a:p>
        </p:txBody>
      </p:sp>
    </p:spTree>
    <p:extLst>
      <p:ext uri="{BB962C8B-B14F-4D97-AF65-F5344CB8AC3E}">
        <p14:creationId xmlns:p14="http://schemas.microsoft.com/office/powerpoint/2010/main" val="2873866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10311063" cy="1930400"/>
          </a:xfrm>
        </p:spPr>
        <p:txBody>
          <a:bodyPr>
            <a:normAutofit/>
          </a:bodyPr>
          <a:lstStyle/>
          <a:p>
            <a:r>
              <a:rPr lang="nl-NL" dirty="0" smtClean="0"/>
              <a:t>Op bladzijde 30 staat een opsomming van zaken die de vraag naar vliegreizen beïnvloeden</a:t>
            </a:r>
            <a:endParaRPr lang="nl-NL" dirty="0"/>
          </a:p>
        </p:txBody>
      </p:sp>
      <p:sp>
        <p:nvSpPr>
          <p:cNvPr id="3" name="Tijdelijke aanduiding voor inhoud 2"/>
          <p:cNvSpPr>
            <a:spLocks noGrp="1"/>
          </p:cNvSpPr>
          <p:nvPr>
            <p:ph idx="1"/>
          </p:nvPr>
        </p:nvSpPr>
        <p:spPr>
          <a:xfrm>
            <a:off x="192506" y="962527"/>
            <a:ext cx="9926052" cy="5078836"/>
          </a:xfrm>
        </p:spPr>
        <p:txBody>
          <a:bodyPr>
            <a:noAutofit/>
          </a:bodyPr>
          <a:lstStyle/>
          <a:p>
            <a:r>
              <a:rPr lang="nl-NL" sz="2500" dirty="0" smtClean="0"/>
              <a:t>Prijs</a:t>
            </a:r>
          </a:p>
          <a:p>
            <a:r>
              <a:rPr lang="nl-NL" sz="2500" dirty="0" smtClean="0"/>
              <a:t>Stand van de economie, Inkomen</a:t>
            </a:r>
          </a:p>
          <a:p>
            <a:r>
              <a:rPr lang="nl-NL" sz="2500" dirty="0" smtClean="0"/>
              <a:t>Globalisering</a:t>
            </a:r>
          </a:p>
          <a:p>
            <a:r>
              <a:rPr lang="nl-NL" sz="2500" dirty="0" smtClean="0"/>
              <a:t>Bevolkingsomvang</a:t>
            </a:r>
          </a:p>
          <a:p>
            <a:r>
              <a:rPr lang="nl-NL" sz="2500" dirty="0" smtClean="0"/>
              <a:t>Behoefte</a:t>
            </a:r>
          </a:p>
          <a:p>
            <a:r>
              <a:rPr lang="nl-NL" sz="2500" dirty="0" smtClean="0"/>
              <a:t>Prijzen van andere vervoersmiddelen. </a:t>
            </a:r>
            <a:endParaRPr lang="nl-NL" sz="2500" dirty="0">
              <a:sym typeface="Wingdings" panose="05000000000000000000" pitchFamily="2" charset="2"/>
            </a:endParaRPr>
          </a:p>
          <a:p>
            <a:r>
              <a:rPr lang="nl-NL" sz="2500" dirty="0" smtClean="0">
                <a:sym typeface="Wingdings" panose="05000000000000000000" pitchFamily="2" charset="2"/>
              </a:rPr>
              <a:t>Noemen we: substitutie goederen. </a:t>
            </a:r>
          </a:p>
          <a:p>
            <a:r>
              <a:rPr lang="nl-NL" sz="2500" dirty="0" smtClean="0">
                <a:sym typeface="Wingdings" panose="05000000000000000000" pitchFamily="2" charset="2"/>
              </a:rPr>
              <a:t>(prijs van substitutiegoed stijgt  vraag naar je goed neemt toe)</a:t>
            </a:r>
            <a:endParaRPr lang="nl-NL" sz="2500" dirty="0" smtClean="0"/>
          </a:p>
          <a:p>
            <a:r>
              <a:rPr lang="nl-NL" sz="2500" dirty="0" smtClean="0"/>
              <a:t>Prijzen van aanvullende goederen.</a:t>
            </a:r>
          </a:p>
          <a:p>
            <a:r>
              <a:rPr lang="nl-NL" sz="2500" dirty="0" smtClean="0"/>
              <a:t>Noemen we complementaire goederen. </a:t>
            </a:r>
          </a:p>
          <a:p>
            <a:r>
              <a:rPr lang="nl-NL" sz="2500" dirty="0" smtClean="0"/>
              <a:t>(prijs van complementair goed stijgt </a:t>
            </a:r>
            <a:r>
              <a:rPr lang="nl-NL" sz="2500" dirty="0" smtClean="0">
                <a:sym typeface="Wingdings" panose="05000000000000000000" pitchFamily="2" charset="2"/>
              </a:rPr>
              <a:t> vraag naar je goed neemt af)</a:t>
            </a:r>
            <a:endParaRPr lang="nl-NL" sz="2500" dirty="0" smtClean="0"/>
          </a:p>
          <a:p>
            <a:endParaRPr lang="nl-NL" sz="2500" b="1" dirty="0"/>
          </a:p>
        </p:txBody>
      </p:sp>
    </p:spTree>
    <p:extLst>
      <p:ext uri="{BB962C8B-B14F-4D97-AF65-F5344CB8AC3E}">
        <p14:creationId xmlns:p14="http://schemas.microsoft.com/office/powerpoint/2010/main" val="2241278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consumentensurplus.</a:t>
            </a:r>
            <a:endParaRPr lang="nl-NL" dirty="0"/>
          </a:p>
        </p:txBody>
      </p:sp>
      <p:sp>
        <p:nvSpPr>
          <p:cNvPr id="3" name="Tijdelijke aanduiding voor inhoud 2"/>
          <p:cNvSpPr>
            <a:spLocks noGrp="1"/>
          </p:cNvSpPr>
          <p:nvPr>
            <p:ph idx="1"/>
          </p:nvPr>
        </p:nvSpPr>
        <p:spPr>
          <a:xfrm>
            <a:off x="445168" y="1263317"/>
            <a:ext cx="8828834" cy="4778046"/>
          </a:xfrm>
        </p:spPr>
        <p:txBody>
          <a:bodyPr>
            <a:noAutofit/>
          </a:bodyPr>
          <a:lstStyle/>
          <a:p>
            <a:r>
              <a:rPr lang="nl-NL" sz="2500" dirty="0" smtClean="0"/>
              <a:t>Niet iedereen is bereid even veel voor producten te betalen.</a:t>
            </a:r>
          </a:p>
          <a:p>
            <a:r>
              <a:rPr lang="nl-NL" sz="2500" dirty="0" smtClean="0"/>
              <a:t>Ka wei is bereidt 10 euro te betalen voor een product</a:t>
            </a:r>
          </a:p>
          <a:p>
            <a:r>
              <a:rPr lang="nl-NL" sz="2500" dirty="0" smtClean="0"/>
              <a:t>Pien is bereid  15 euro te betalen.</a:t>
            </a:r>
          </a:p>
          <a:p>
            <a:r>
              <a:rPr lang="nl-NL" sz="2500" dirty="0" smtClean="0"/>
              <a:t>Stel dat het product voor 10 euro wordt verkocht.</a:t>
            </a:r>
          </a:p>
          <a:p>
            <a:r>
              <a:rPr lang="nl-NL" sz="2500" dirty="0" smtClean="0"/>
              <a:t>dan moet zowel Ka wei als Pien 10 euro betalen.</a:t>
            </a:r>
          </a:p>
          <a:p>
            <a:r>
              <a:rPr lang="nl-NL" sz="2500" dirty="0" smtClean="0"/>
              <a:t>Pien heeft dus eigenlijk 5 euro minder betaald dan dat zij bereidt was te betalen.</a:t>
            </a:r>
          </a:p>
          <a:p>
            <a:r>
              <a:rPr lang="nl-NL" sz="2500" dirty="0" smtClean="0"/>
              <a:t>Dit noemen we het </a:t>
            </a:r>
            <a:r>
              <a:rPr lang="nl-NL" sz="2500" b="1" dirty="0" smtClean="0"/>
              <a:t>consumentensurplus</a:t>
            </a:r>
            <a:r>
              <a:rPr lang="nl-NL" sz="2500" dirty="0" smtClean="0"/>
              <a:t>: het verschil tussen de prijs en je betalingsbereidheid.</a:t>
            </a:r>
          </a:p>
          <a:p>
            <a:endParaRPr lang="nl-NL" sz="2500" dirty="0"/>
          </a:p>
        </p:txBody>
      </p:sp>
    </p:spTree>
    <p:extLst>
      <p:ext uri="{BB962C8B-B14F-4D97-AF65-F5344CB8AC3E}">
        <p14:creationId xmlns:p14="http://schemas.microsoft.com/office/powerpoint/2010/main" val="50753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114301"/>
            <a:ext cx="3982453" cy="1448165"/>
          </a:xfrm>
          <a:prstGeom prst="rect">
            <a:avLst/>
          </a:prstGeom>
        </p:spPr>
      </p:pic>
      <p:pic>
        <p:nvPicPr>
          <p:cNvPr id="5" name="Afbeelding 4"/>
          <p:cNvPicPr>
            <a:picLocks noChangeAspect="1"/>
          </p:cNvPicPr>
          <p:nvPr/>
        </p:nvPicPr>
        <p:blipFill>
          <a:blip r:embed="rId3"/>
          <a:stretch>
            <a:fillRect/>
          </a:stretch>
        </p:blipFill>
        <p:spPr>
          <a:xfrm>
            <a:off x="0" y="1090110"/>
            <a:ext cx="6677526" cy="5736843"/>
          </a:xfrm>
          <a:prstGeom prst="rect">
            <a:avLst/>
          </a:prstGeom>
        </p:spPr>
      </p:pic>
    </p:spTree>
    <p:extLst>
      <p:ext uri="{BB962C8B-B14F-4D97-AF65-F5344CB8AC3E}">
        <p14:creationId xmlns:p14="http://schemas.microsoft.com/office/powerpoint/2010/main" val="341804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 individueel naar collectief.</a:t>
            </a:r>
            <a:endParaRPr lang="nl-NL" dirty="0"/>
          </a:p>
        </p:txBody>
      </p:sp>
      <p:sp>
        <p:nvSpPr>
          <p:cNvPr id="3" name="Tijdelijke aanduiding voor inhoud 2"/>
          <p:cNvSpPr>
            <a:spLocks noGrp="1"/>
          </p:cNvSpPr>
          <p:nvPr>
            <p:ph idx="1"/>
          </p:nvPr>
        </p:nvSpPr>
        <p:spPr>
          <a:xfrm>
            <a:off x="677334" y="1528011"/>
            <a:ext cx="8596668" cy="4513351"/>
          </a:xfrm>
        </p:spPr>
        <p:txBody>
          <a:bodyPr>
            <a:noAutofit/>
          </a:bodyPr>
          <a:lstStyle/>
          <a:p>
            <a:r>
              <a:rPr lang="nl-NL" sz="2500" dirty="0" smtClean="0"/>
              <a:t>We hebben zojuist vooral naar individuen gekeken, nu gaan we kijken naar hele groepen mensen.</a:t>
            </a:r>
          </a:p>
          <a:p>
            <a:r>
              <a:rPr lang="nl-NL" sz="2500" dirty="0" smtClean="0"/>
              <a:t>Individueel consumentensurplus was van 1 persoon</a:t>
            </a:r>
          </a:p>
          <a:p>
            <a:r>
              <a:rPr lang="nl-NL" sz="2500" dirty="0" smtClean="0"/>
              <a:t>Collectief is van een groep.</a:t>
            </a:r>
          </a:p>
          <a:p>
            <a:r>
              <a:rPr lang="nl-NL" sz="2500" dirty="0" smtClean="0"/>
              <a:t>Individueel was het verschil tussen de prijs en betalingsbereidheid van 1 persoon</a:t>
            </a:r>
          </a:p>
          <a:p>
            <a:r>
              <a:rPr lang="nl-NL" sz="2500" dirty="0" smtClean="0"/>
              <a:t>Collectief is verschil tussen de prijs en betalingsbereidheid van de groep.</a:t>
            </a:r>
          </a:p>
          <a:p>
            <a:r>
              <a:rPr lang="nl-NL" sz="2500" dirty="0" smtClean="0"/>
              <a:t>Wat geeft de betalingsbereidheid van de groep weer?</a:t>
            </a:r>
          </a:p>
          <a:p>
            <a:r>
              <a:rPr lang="nl-NL" sz="2500" dirty="0" smtClean="0"/>
              <a:t>Een </a:t>
            </a:r>
            <a:r>
              <a:rPr lang="nl-NL" sz="2500" dirty="0" err="1" smtClean="0"/>
              <a:t>Qv</a:t>
            </a:r>
            <a:r>
              <a:rPr lang="nl-NL" sz="2500" dirty="0" smtClean="0"/>
              <a:t> = vraagfunctie.</a:t>
            </a:r>
          </a:p>
          <a:p>
            <a:endParaRPr lang="nl-NL" sz="2500" dirty="0" smtClean="0"/>
          </a:p>
          <a:p>
            <a:endParaRPr lang="nl-NL" sz="2500" dirty="0"/>
          </a:p>
        </p:txBody>
      </p:sp>
    </p:spTree>
    <p:extLst>
      <p:ext uri="{BB962C8B-B14F-4D97-AF65-F5344CB8AC3E}">
        <p14:creationId xmlns:p14="http://schemas.microsoft.com/office/powerpoint/2010/main" val="226633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tekenen we een vraagfunctie?</a:t>
            </a:r>
            <a:endParaRPr lang="nl-NL" dirty="0"/>
          </a:p>
        </p:txBody>
      </p:sp>
      <p:sp>
        <p:nvSpPr>
          <p:cNvPr id="3" name="Tijdelijke aanduiding voor inhoud 2"/>
          <p:cNvSpPr>
            <a:spLocks noGrp="1"/>
          </p:cNvSpPr>
          <p:nvPr>
            <p:ph idx="1"/>
          </p:nvPr>
        </p:nvSpPr>
        <p:spPr/>
        <p:txBody>
          <a:bodyPr>
            <a:normAutofit/>
          </a:bodyPr>
          <a:lstStyle/>
          <a:p>
            <a:r>
              <a:rPr lang="nl-NL" sz="2500" dirty="0" smtClean="0"/>
              <a:t>We vullen een aantal punten in op de grafiek.</a:t>
            </a:r>
          </a:p>
          <a:p>
            <a:r>
              <a:rPr lang="nl-NL" sz="2500" dirty="0" smtClean="0"/>
              <a:t>Je vult de prijs in, kijkt welke hoeveelheid erbij hoort wat een prijs/hoeveelheid combinatie creëert in je grafiek.</a:t>
            </a:r>
          </a:p>
          <a:p>
            <a:endParaRPr lang="nl-NL" sz="2500" dirty="0"/>
          </a:p>
        </p:txBody>
      </p:sp>
    </p:spTree>
    <p:extLst>
      <p:ext uri="{BB962C8B-B14F-4D97-AF65-F5344CB8AC3E}">
        <p14:creationId xmlns:p14="http://schemas.microsoft.com/office/powerpoint/2010/main" val="3608956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61747" y="7939"/>
            <a:ext cx="4692315" cy="6033423"/>
          </a:xfrm>
        </p:spPr>
        <p:txBody>
          <a:bodyPr>
            <a:noAutofit/>
          </a:bodyPr>
          <a:lstStyle/>
          <a:p>
            <a:r>
              <a:rPr lang="nl-NL" sz="2300" b="1" dirty="0" smtClean="0"/>
              <a:t>We hebben de </a:t>
            </a:r>
            <a:r>
              <a:rPr lang="nl-NL" sz="2300" b="1" dirty="0" err="1" smtClean="0"/>
              <a:t>Qv</a:t>
            </a:r>
            <a:r>
              <a:rPr lang="nl-NL" sz="2300" b="1" dirty="0" smtClean="0"/>
              <a:t> = -P + 350.</a:t>
            </a:r>
          </a:p>
          <a:p>
            <a:r>
              <a:rPr lang="nl-NL" sz="2300" b="1" dirty="0" smtClean="0"/>
              <a:t>Deze lijn gaan we tekenen.</a:t>
            </a:r>
          </a:p>
          <a:p>
            <a:r>
              <a:rPr lang="nl-NL" sz="2300" b="1" dirty="0" smtClean="0"/>
              <a:t>We kiezen een aantal punten</a:t>
            </a:r>
          </a:p>
          <a:p>
            <a:r>
              <a:rPr lang="nl-NL" sz="2300" b="1" dirty="0" smtClean="0"/>
              <a:t>Bijvoorbeeld de prijs van 0.</a:t>
            </a:r>
          </a:p>
          <a:p>
            <a:r>
              <a:rPr lang="nl-NL" sz="2300" b="1" dirty="0" smtClean="0"/>
              <a:t>Daarbij hoort de hoeveelheid van</a:t>
            </a:r>
          </a:p>
          <a:p>
            <a:r>
              <a:rPr lang="nl-NL" sz="2300" b="1" dirty="0" smtClean="0"/>
              <a:t>-0 + 350 = 350</a:t>
            </a:r>
          </a:p>
          <a:p>
            <a:r>
              <a:rPr lang="nl-NL" sz="2300" b="1" dirty="0" err="1" smtClean="0"/>
              <a:t>Bijvboorbeeld</a:t>
            </a:r>
            <a:r>
              <a:rPr lang="nl-NL" sz="2300" b="1" dirty="0" smtClean="0"/>
              <a:t> een prijs van 100</a:t>
            </a:r>
          </a:p>
          <a:p>
            <a:r>
              <a:rPr lang="nl-NL" sz="2300" b="1" dirty="0" smtClean="0"/>
              <a:t>-100 + 350 = 250.</a:t>
            </a:r>
          </a:p>
          <a:p>
            <a:r>
              <a:rPr lang="nl-NL" sz="2300" b="1" dirty="0" smtClean="0"/>
              <a:t>2 punten kunnen we een lijn tekenen.</a:t>
            </a:r>
          </a:p>
          <a:p>
            <a:endParaRPr lang="nl-NL" sz="2300" b="1" dirty="0"/>
          </a:p>
        </p:txBody>
      </p:sp>
      <p:pic>
        <p:nvPicPr>
          <p:cNvPr id="5" name="Afbeelding 4"/>
          <p:cNvPicPr>
            <a:picLocks noChangeAspect="1"/>
          </p:cNvPicPr>
          <p:nvPr/>
        </p:nvPicPr>
        <p:blipFill>
          <a:blip r:embed="rId2"/>
          <a:stretch>
            <a:fillRect/>
          </a:stretch>
        </p:blipFill>
        <p:spPr>
          <a:xfrm>
            <a:off x="0" y="7939"/>
            <a:ext cx="6761747" cy="6868112"/>
          </a:xfrm>
          <a:prstGeom prst="rect">
            <a:avLst/>
          </a:prstGeom>
        </p:spPr>
      </p:pic>
      <p:sp>
        <p:nvSpPr>
          <p:cNvPr id="6" name="PIJL-RECHTS 5"/>
          <p:cNvSpPr/>
          <p:nvPr/>
        </p:nvSpPr>
        <p:spPr>
          <a:xfrm>
            <a:off x="324854" y="5931568"/>
            <a:ext cx="324852" cy="3850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7" name="PIJL-OMHOOG 6"/>
          <p:cNvSpPr/>
          <p:nvPr/>
        </p:nvSpPr>
        <p:spPr>
          <a:xfrm>
            <a:off x="4596063" y="6316579"/>
            <a:ext cx="469232" cy="28875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PIJL-RECHTS 7"/>
          <p:cNvSpPr/>
          <p:nvPr/>
        </p:nvSpPr>
        <p:spPr>
          <a:xfrm>
            <a:off x="60161" y="4796589"/>
            <a:ext cx="324852" cy="3850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9" name="PIJL-OMHOOG 8"/>
          <p:cNvSpPr/>
          <p:nvPr/>
        </p:nvSpPr>
        <p:spPr>
          <a:xfrm>
            <a:off x="3471111" y="5037221"/>
            <a:ext cx="415089" cy="28875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11" name="Rechte verbindingslijn 10"/>
          <p:cNvCxnSpPr/>
          <p:nvPr/>
        </p:nvCxnSpPr>
        <p:spPr>
          <a:xfrm flipH="1" flipV="1">
            <a:off x="818148" y="2081464"/>
            <a:ext cx="4028172" cy="4037396"/>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64573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P spid="8" grpId="0" animBg="1"/>
      <p:bldP spid="9"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2891</TotalTime>
  <Words>688</Words>
  <Application>Microsoft Office PowerPoint</Application>
  <PresentationFormat>Breedbeeld</PresentationFormat>
  <Paragraphs>106</Paragraphs>
  <Slides>22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22</vt:i4>
      </vt:variant>
    </vt:vector>
  </HeadingPairs>
  <TitlesOfParts>
    <vt:vector size="27" baseType="lpstr">
      <vt:lpstr>Arial</vt:lpstr>
      <vt:lpstr>Trebuchet MS</vt:lpstr>
      <vt:lpstr>Wingdings</vt:lpstr>
      <vt:lpstr>Wingdings 3</vt:lpstr>
      <vt:lpstr>Facet</vt:lpstr>
      <vt:lpstr>Havo 4 Lesbrief Vervoer</vt:lpstr>
      <vt:lpstr>programma</vt:lpstr>
      <vt:lpstr>4.2 de vraag naar vliegreizen.</vt:lpstr>
      <vt:lpstr>Op bladzijde 30 staat een opsomming van zaken die de vraag naar vliegreizen beïnvloeden</vt:lpstr>
      <vt:lpstr>Het consumentensurplus.</vt:lpstr>
      <vt:lpstr>PowerPoint-presentatie</vt:lpstr>
      <vt:lpstr>Van individueel naar collectief.</vt:lpstr>
      <vt:lpstr>Hoe tekenen we een vraagfunctie?</vt:lpstr>
      <vt:lpstr>PowerPoint-presentatie</vt:lpstr>
      <vt:lpstr>Maak opgave 4.6</vt:lpstr>
      <vt:lpstr>PowerPoint-presentatie</vt:lpstr>
      <vt:lpstr>PowerPoint-presentatie</vt:lpstr>
      <vt:lpstr>PowerPoint-presentatie</vt:lpstr>
      <vt:lpstr>Maak opgave 4.7</vt:lpstr>
      <vt:lpstr>PowerPoint-presentatie</vt:lpstr>
      <vt:lpstr>PowerPoint-presentatie</vt:lpstr>
      <vt:lpstr>PowerPoint-presentatie</vt:lpstr>
      <vt:lpstr>Verschuiving van of langs de vraag lijn.</vt:lpstr>
      <vt:lpstr>De vraaglijn verschuift naar rechts cq voor elke prijs meer vraag dan eerst.</vt:lpstr>
      <vt:lpstr>De vraaglijn verschuift naar links cq voor elke prijs minder vraag dan eerst.</vt:lpstr>
      <vt:lpstr>Over 8 minuten bespreken we opdracht 4.8 en 4.9</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Havo 4 Lesbrief Vervoer</dc:title>
  <dc:creator>Bas Jacobs</dc:creator>
  <cp:lastModifiedBy>Jacobs, B (Bas)</cp:lastModifiedBy>
  <cp:revision>47</cp:revision>
  <dcterms:created xsi:type="dcterms:W3CDTF">2016-01-11T13:38:51Z</dcterms:created>
  <dcterms:modified xsi:type="dcterms:W3CDTF">2017-10-08T09:06:24Z</dcterms:modified>
</cp:coreProperties>
</file>